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26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6F79ED-A820-A063-C8F9-690A629032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3473879-4A20-4450-8C90-64D8B03A4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C67E1A-4836-9591-0F79-F5A30B741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E035-1317-49A2-8549-FC5A9EBC2E60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C81940-CBFC-8AD8-5433-760DB1D2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149E7B7-FD7E-9751-6754-BFBD4A374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39D0-2842-4571-8198-F4B4EA01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29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065263-8F23-A0A8-9400-00408EB99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8D03235-B3F4-0256-721D-F270C76EF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A97DA9-1C0F-0FF1-982C-908EA386A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E035-1317-49A2-8549-FC5A9EBC2E60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C7F932E-1D90-3DBB-C992-1C0BAF69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16F3479-AE0D-4223-839B-BF2C9DAD7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39D0-2842-4571-8198-F4B4EA01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E9A04A7-F95D-F097-03A9-EAE878687C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318A56E-6071-45B3-6C01-EF70F45E4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9C8633F-5213-6F84-F8BC-B1C0D351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E035-1317-49A2-8549-FC5A9EBC2E60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66ED7F7-B20F-32BA-147F-02D8A3115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D4569DD-7A62-B95B-C1AE-231580CB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39D0-2842-4571-8198-F4B4EA01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2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8E712C-DA06-614F-4D5B-BFB17AE58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FCA559-7809-43DE-57FA-736BEB0A4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CF4FDB9-F34F-8CDC-63C3-887CEA2B3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E035-1317-49A2-8549-FC5A9EBC2E60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1A2EC65-60C4-09A6-4E2D-BD081CC93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1013F8-166D-2C55-DC1E-A3C2E461A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39D0-2842-4571-8198-F4B4EA01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6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2A1998-A194-A418-D605-07F4F7D7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BEFE5B8-875C-6596-C4BE-5E1D0D6E3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8A8189-11C7-6B17-D798-C569DD0D6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E035-1317-49A2-8549-FC5A9EBC2E60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3BE8DC6-F8BD-ECEE-B295-81AD0A10F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20102B5-DD7B-33AC-6D87-031261947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39D0-2842-4571-8198-F4B4EA01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1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617B07-CD71-B235-D558-7B7CCE373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A0B262-FAEA-F78B-0B23-9CEB2EB064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00020D8-A221-D117-4470-AA4684C14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E8D7191-55B2-0817-164B-810D66908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E035-1317-49A2-8549-FC5A9EBC2E60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43138B3-8AAE-3E31-9E37-CEAD8F8EF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D8CBB45-BCD7-D6D7-CA53-50752459E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39D0-2842-4571-8198-F4B4EA01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6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1D87D4-7CA7-F932-D5E0-94D023882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8766BA1-D394-25C3-08C7-7B04D28B3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675B839-9660-82A7-A925-245AAA430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833809C-3461-12C7-0F4B-989172D2DA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C6F2613-6AF0-DB1C-3ADC-01F6DAFDC6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57E78CB-0A2A-BB13-A62F-2E7CD1B7C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E035-1317-49A2-8549-FC5A9EBC2E60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15E02CC-9DFC-31B0-08EB-4CE50DF31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C1077D8-93BD-83A3-2299-84D9CC6C3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39D0-2842-4571-8198-F4B4EA01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7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A1A5A6-A382-27C4-54D7-1A838D307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46E8C43-67C6-98FC-D89C-598B1B41E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E035-1317-49A2-8549-FC5A9EBC2E60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43E49BA-25BE-F545-6291-FFDA91325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8AF967A-AAB7-A862-B0CF-6B943D0D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39D0-2842-4571-8198-F4B4EA01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0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BBBFA62-44E7-2105-E964-938E1E951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E035-1317-49A2-8549-FC5A9EBC2E60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43C5234-F35D-08C7-0EBC-D69E85D53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C48C80-FDD1-A470-9E5A-63CA84EE4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39D0-2842-4571-8198-F4B4EA01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0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1A325-AF5C-0C04-1F8D-030EC99D6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103C5E-B95D-667E-CEA7-E2F8E6275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2699BDF-7193-A7EE-C4CF-FF6194F03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D5D7C0F-1097-C083-BE1C-5F1EDB328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E035-1317-49A2-8549-FC5A9EBC2E60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D2C0277-EB81-46C3-BE81-AF49FC84A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EAD5262-BA07-3C03-AC62-6DF9DC6C7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39D0-2842-4571-8198-F4B4EA01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3DCD88-92A6-7325-57E2-231CF81DD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E9E608D-D97D-D145-B62E-91F489DB0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FF27ADA-EFAF-B7DD-72BD-B572F6FA3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89B5580-0693-84E6-55F9-D5B5DB634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E035-1317-49A2-8549-FC5A9EBC2E60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82A43F6-575C-1133-A7F8-36D404B33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FAB46B4-7796-C4E6-2AE8-D15DE7371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39D0-2842-4571-8198-F4B4EA01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34762A5-AD13-285B-70F5-BBA0F8501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26024DA-F917-DE33-84F0-8FAEC1922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FBB8BEA-8249-8DB1-37D3-D1333246AC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6E035-1317-49A2-8549-FC5A9EBC2E60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B1C922B-5E9F-EBE5-61AA-FFC637478C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639BD30-009B-2D23-86F4-45469BF19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139D0-2842-4571-8198-F4B4EA01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5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B8CAF9-1B4F-E8CB-617D-9669F1A19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458"/>
            <a:ext cx="9144000" cy="3107765"/>
          </a:xfrm>
        </p:spPr>
        <p:txBody>
          <a:bodyPr>
            <a:normAutofit/>
          </a:bodyPr>
          <a:lstStyle/>
          <a:p>
            <a:br>
              <a:rPr lang="pl-PL" sz="4800" b="1" dirty="0"/>
            </a:br>
            <a:r>
              <a:rPr lang="pl-PL" sz="4800" b="1" dirty="0"/>
              <a:t>Prawny aspekt konkursów architektoniczno-urbanistycznych</a:t>
            </a:r>
            <a:endParaRPr lang="en-US" sz="4800" b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742A0E3-D31E-D368-6934-5E6A633A2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11638"/>
            <a:ext cx="9144000" cy="2387600"/>
          </a:xfrm>
        </p:spPr>
        <p:txBody>
          <a:bodyPr>
            <a:normAutofit/>
          </a:bodyPr>
          <a:lstStyle/>
          <a:p>
            <a:r>
              <a:rPr lang="pl-PL" dirty="0">
                <a:latin typeface="Trebuchet MS" panose="020B0603020202020204" pitchFamily="34" charset="0"/>
              </a:rPr>
              <a:t>r. pr. Grzegorz Mościński</a:t>
            </a:r>
          </a:p>
          <a:p>
            <a:endParaRPr lang="pl-PL" dirty="0"/>
          </a:p>
          <a:p>
            <a:pPr>
              <a:buNone/>
            </a:pPr>
            <a:r>
              <a:rPr lang="pl-PL" sz="2000" dirty="0">
                <a:solidFill>
                  <a:srgbClr val="011E48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Ćwik i </a:t>
            </a:r>
            <a:r>
              <a:rPr lang="pl-PL" sz="2000" dirty="0" err="1">
                <a:solidFill>
                  <a:srgbClr val="011E48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Partnerzy</a:t>
            </a:r>
            <a:r>
              <a:rPr lang="pl-PL" sz="2000" dirty="0" err="1">
                <a:solidFill>
                  <a:srgbClr val="FFCABA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.</a:t>
            </a:r>
            <a:r>
              <a:rPr lang="pl-PL" sz="2000" dirty="0" err="1">
                <a:solidFill>
                  <a:srgbClr val="011E48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Radcowie</a:t>
            </a:r>
            <a:r>
              <a:rPr lang="pl-PL" sz="2000" dirty="0">
                <a:solidFill>
                  <a:srgbClr val="011E48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prawni i Adwokaci	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pl-PL" sz="1800" dirty="0">
                <a:solidFill>
                  <a:srgbClr val="011E48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al. J. Ch. Szucha 8, 00-582 Warszawa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pl-PL" sz="1800" dirty="0">
                <a:solidFill>
                  <a:srgbClr val="011E48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tel. +48 22 745 14 00, e-mail: kancelaria@cwik.pl, www.cwik.pl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endParaRPr lang="pl-PL" dirty="0"/>
          </a:p>
          <a:p>
            <a:endParaRPr lang="en-US" dirty="0"/>
          </a:p>
        </p:txBody>
      </p:sp>
      <p:pic>
        <p:nvPicPr>
          <p:cNvPr id="6" name="Obraz 12">
            <a:extLst>
              <a:ext uri="{FF2B5EF4-FFF2-40B4-BE49-F238E27FC236}">
                <a16:creationId xmlns:a16="http://schemas.microsoft.com/office/drawing/2014/main" id="{51167716-6CBB-9A58-2D77-B6146DB94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259976"/>
            <a:ext cx="12477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0E286EB-D201-8C3C-B0AF-DF3A3F342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" y="502477"/>
            <a:ext cx="11742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n-US" sz="1200" b="0" i="0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						</a:t>
            </a:r>
            <a:r>
              <a:rPr kumimoji="0" lang="pl-PL" altLang="en-US" sz="1000" b="0" i="1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rebuchet MS" panose="020B0603020202020204" pitchFamily="34" charset="0"/>
              </a:rPr>
              <a:t>law firm.</a:t>
            </a:r>
            <a:endParaRPr kumimoji="0" lang="pl-P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502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FEF706-1362-5929-4103-5FE82875FF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944459-9A22-06CF-7E5E-137DD5FF4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887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Rozstrzygnięcie lub unieważnienie konkursu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F6990B-D52F-0157-54C7-27FAFF46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8990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pl-PL" sz="2000" dirty="0"/>
              <a:t>rozstrzygnięcie poprzez wybranie przez sąd konkursowy najlepszej pracy konkursowych lub najlepszych prac konkursowych,</a:t>
            </a:r>
          </a:p>
          <a:p>
            <a:pPr marL="514350" indent="-514350">
              <a:buFont typeface="+mj-lt"/>
              <a:buAutoNum type="arabicParenR"/>
            </a:pPr>
            <a:r>
              <a:rPr lang="pl-PL" sz="2000" dirty="0"/>
              <a:t>warunkiem otrzymania nagrody jest złożenie zamawiającemu podmiotowych środków dowodowych potwierdzających uprawnienie do opracowania pracy konkursowej lub wykonania na jej podstawie usługi,</a:t>
            </a:r>
          </a:p>
          <a:p>
            <a:pPr marL="514350" indent="-514350">
              <a:buFont typeface="+mj-lt"/>
              <a:buAutoNum type="arabicParenR"/>
            </a:pPr>
            <a:r>
              <a:rPr lang="pl-PL" sz="2000" dirty="0"/>
              <a:t>zawiadomienie uczestników konkursu o jego rozstrzygnięciu,</a:t>
            </a:r>
          </a:p>
          <a:p>
            <a:pPr marL="514350" indent="-514350">
              <a:buFont typeface="+mj-lt"/>
              <a:buAutoNum type="arabicParenR"/>
            </a:pPr>
            <a:r>
              <a:rPr lang="pl-PL" sz="2000" dirty="0"/>
              <a:t>obligatoryjne i fakultatywne unieważnienie konkursu.</a:t>
            </a:r>
            <a:endParaRPr lang="en-US" sz="2000" dirty="0"/>
          </a:p>
        </p:txBody>
      </p:sp>
      <p:pic>
        <p:nvPicPr>
          <p:cNvPr id="4" name="Obraz 12">
            <a:extLst>
              <a:ext uri="{FF2B5EF4-FFF2-40B4-BE49-F238E27FC236}">
                <a16:creationId xmlns:a16="http://schemas.microsoft.com/office/drawing/2014/main" id="{AC549863-4133-E8A8-A3A1-A35C1B80B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259976"/>
            <a:ext cx="12477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020F4DEA-E585-2BB6-423A-EEF4DA8FE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" y="502477"/>
            <a:ext cx="11742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n-US" sz="1200" b="0" i="0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						</a:t>
            </a:r>
            <a:r>
              <a:rPr kumimoji="0" lang="pl-PL" altLang="en-US" sz="1000" b="0" i="1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rebuchet MS" panose="020B0603020202020204" pitchFamily="34" charset="0"/>
              </a:rPr>
              <a:t>law firm.</a:t>
            </a:r>
            <a:endParaRPr kumimoji="0" lang="pl-P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71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6AE942-F682-AB58-51FB-624DA5C5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765" y="883477"/>
            <a:ext cx="11645153" cy="1325563"/>
          </a:xfrm>
        </p:spPr>
        <p:txBody>
          <a:bodyPr>
            <a:noAutofit/>
          </a:bodyPr>
          <a:lstStyle/>
          <a:p>
            <a:pPr algn="ctr"/>
            <a:r>
              <a:rPr lang="pl-PL" sz="3600" dirty="0"/>
              <a:t>Stosowanie </a:t>
            </a:r>
            <a:br>
              <a:rPr lang="pl-PL" sz="3600" dirty="0"/>
            </a:br>
            <a:r>
              <a:rPr lang="pl-PL" sz="3600" dirty="0"/>
              <a:t>innych przepisów ustawy – Prawo zamówień publicznych</a:t>
            </a:r>
            <a:endParaRPr lang="en-US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78E942-0AB0-9A5D-1A35-591E0BD5C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3041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pl-PL" sz="1800" dirty="0"/>
              <a:t>odpowiednio stosowane zasady organizowania konkursów (art. 16-20 z wyłączeniem art. 17 </a:t>
            </a:r>
            <a:r>
              <a:rPr lang="pl-PL" sz="1800" dirty="0" err="1"/>
              <a:t>uPZP</a:t>
            </a:r>
            <a:r>
              <a:rPr lang="pl-PL" sz="1800" dirty="0"/>
              <a:t>),</a:t>
            </a:r>
          </a:p>
          <a:p>
            <a:pPr marL="514350" indent="-514350">
              <a:buFont typeface="+mj-lt"/>
              <a:buAutoNum type="arabicParenR"/>
            </a:pPr>
            <a:r>
              <a:rPr lang="pl-PL" sz="1800" dirty="0"/>
              <a:t>wyłączenie stosowania przepisów o planie konkursów, komisji przetargowej, wykonawcach</a:t>
            </a:r>
            <a:br>
              <a:rPr lang="pl-PL" sz="1800" dirty="0"/>
            </a:br>
            <a:r>
              <a:rPr lang="pl-PL" sz="1800" dirty="0"/>
              <a:t>(art. 23, art. 53-55, art. 57-60 </a:t>
            </a:r>
            <a:r>
              <a:rPr lang="pl-PL" sz="1800" dirty="0" err="1"/>
              <a:t>uPZP</a:t>
            </a:r>
            <a:r>
              <a:rPr lang="pl-PL" sz="1800" dirty="0"/>
              <a:t>),</a:t>
            </a:r>
          </a:p>
          <a:p>
            <a:pPr marL="514350" indent="-514350">
              <a:buFont typeface="+mj-lt"/>
              <a:buAutoNum type="arabicParenR"/>
            </a:pPr>
            <a:r>
              <a:rPr lang="pl-PL" sz="1800" dirty="0"/>
              <a:t>odpowiednie stosowanie przepisów regulujących:</a:t>
            </a:r>
          </a:p>
          <a:p>
            <a:pPr marL="806450" indent="-268288"/>
            <a:r>
              <a:rPr lang="pl-PL" sz="1800" dirty="0"/>
              <a:t>podstawy wykluczenia z konkursów, warunki udziału w konkursie, udostępnianie zasobów, podmiotowe środki dowodowe (art. 108-124 i art. 127-128 </a:t>
            </a:r>
            <a:r>
              <a:rPr lang="pl-PL" sz="1800" dirty="0" err="1"/>
              <a:t>uPZP</a:t>
            </a:r>
            <a:r>
              <a:rPr lang="pl-PL" sz="1800" dirty="0"/>
              <a:t>),</a:t>
            </a:r>
          </a:p>
          <a:p>
            <a:pPr marL="806450" indent="-268288"/>
            <a:r>
              <a:rPr lang="pl-PL" sz="1800" dirty="0"/>
              <a:t>wyłączenia osób wykonujących czynności w konkursie (art. 56 </a:t>
            </a:r>
            <a:r>
              <a:rPr lang="pl-PL" sz="1800" dirty="0" err="1"/>
              <a:t>uPZP</a:t>
            </a:r>
            <a:r>
              <a:rPr lang="pl-PL" sz="1800" dirty="0"/>
              <a:t>),</a:t>
            </a:r>
          </a:p>
          <a:p>
            <a:pPr marL="806450" indent="-268288"/>
            <a:r>
              <a:rPr lang="pl-PL" sz="1800" dirty="0"/>
              <a:t>ogłaszanie o konkursie (art. 86-88 i art. 90 oraz art. 267 i art. 269-272 </a:t>
            </a:r>
            <a:r>
              <a:rPr lang="pl-PL" sz="1800" dirty="0" err="1"/>
              <a:t>uPZP</a:t>
            </a:r>
            <a:r>
              <a:rPr lang="pl-PL" sz="1800" dirty="0"/>
              <a:t>),</a:t>
            </a:r>
          </a:p>
          <a:p>
            <a:pPr marL="806450" indent="-268288"/>
            <a:r>
              <a:rPr lang="pl-PL" sz="1800" dirty="0"/>
              <a:t>wyjaśnianie treści regulaminu konkursowego (art. 284 u PZP),</a:t>
            </a:r>
          </a:p>
          <a:p>
            <a:pPr marL="806450" indent="-268288"/>
            <a:r>
              <a:rPr lang="pl-PL" sz="1800" dirty="0"/>
              <a:t>zmiany treści regulaminu konkursowego (</a:t>
            </a:r>
            <a:r>
              <a:rPr lang="en-US" sz="1800" dirty="0"/>
              <a:t>art. 137 </a:t>
            </a:r>
            <a:r>
              <a:rPr lang="en-US" sz="1800" dirty="0" err="1"/>
              <a:t>ust</a:t>
            </a:r>
            <a:r>
              <a:rPr lang="en-US" sz="1800" dirty="0"/>
              <a:t>. 4-7</a:t>
            </a:r>
            <a:r>
              <a:rPr lang="pl-PL" sz="1800" dirty="0"/>
              <a:t> i art. 286 ust. 3, 5, 6 i 9 </a:t>
            </a:r>
            <a:r>
              <a:rPr lang="pl-PL" sz="1800" dirty="0" err="1"/>
              <a:t>uPZP</a:t>
            </a:r>
            <a:r>
              <a:rPr lang="pl-PL" sz="1800" dirty="0"/>
              <a:t>), </a:t>
            </a:r>
          </a:p>
          <a:p>
            <a:pPr marL="806450" indent="-268288"/>
            <a:r>
              <a:rPr lang="pl-PL" sz="1800" dirty="0"/>
              <a:t>wnioski o dopuszczenie do udziału w konkursie (art. 145, 146 ust. 2 i art. 148 </a:t>
            </a:r>
            <a:r>
              <a:rPr lang="pl-PL" sz="1800" dirty="0" err="1"/>
              <a:t>uPZP</a:t>
            </a:r>
            <a:r>
              <a:rPr lang="pl-PL" sz="1800" dirty="0"/>
              <a:t>),</a:t>
            </a:r>
          </a:p>
          <a:p>
            <a:pPr marL="806450" indent="-268288"/>
            <a:r>
              <a:rPr lang="pl-PL" sz="1800" dirty="0"/>
              <a:t>wzywanie uczestnika konkursu do złożenia wyjaśnień (art. 223 ust. 1 </a:t>
            </a:r>
            <a:r>
              <a:rPr lang="pl-PL" sz="1800" dirty="0" err="1"/>
              <a:t>uPZP</a:t>
            </a:r>
            <a:r>
              <a:rPr lang="pl-PL" sz="1800" dirty="0"/>
              <a:t>).</a:t>
            </a:r>
          </a:p>
          <a:p>
            <a:pPr marL="514350" indent="-514350">
              <a:buFont typeface="+mj-lt"/>
              <a:buAutoNum type="arabicParenR"/>
            </a:pPr>
            <a:endParaRPr lang="en-US" sz="2000" dirty="0"/>
          </a:p>
        </p:txBody>
      </p:sp>
      <p:pic>
        <p:nvPicPr>
          <p:cNvPr id="4" name="Obraz 12">
            <a:extLst>
              <a:ext uri="{FF2B5EF4-FFF2-40B4-BE49-F238E27FC236}">
                <a16:creationId xmlns:a16="http://schemas.microsoft.com/office/drawing/2014/main" id="{10375460-61E0-626A-C55F-F4214F309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259976"/>
            <a:ext cx="12477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A5843039-1231-6C6A-B849-2F364F3E9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" y="502477"/>
            <a:ext cx="11742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n-US" sz="1200" b="0" i="0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						</a:t>
            </a:r>
            <a:r>
              <a:rPr kumimoji="0" lang="pl-PL" altLang="en-US" sz="1000" b="0" i="1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rebuchet MS" panose="020B0603020202020204" pitchFamily="34" charset="0"/>
              </a:rPr>
              <a:t>law firm.</a:t>
            </a:r>
            <a:endParaRPr kumimoji="0" lang="pl-P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07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970867-03B3-F7B3-868A-F75B54F4F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2923"/>
            <a:ext cx="10515600" cy="1325563"/>
          </a:xfrm>
        </p:spPr>
        <p:txBody>
          <a:bodyPr/>
          <a:lstStyle/>
          <a:p>
            <a:pPr algn="ctr"/>
            <a:r>
              <a:rPr lang="pl-PL" dirty="0"/>
              <a:t>Istota konkursu w rozumieniu ustawy PZP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3A1BDC-A23A-948E-8337-35D69D704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2512" y="2105038"/>
            <a:ext cx="10515600" cy="435133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pl-PL" sz="2000" b="0" i="0" dirty="0">
                <a:solidFill>
                  <a:srgbClr val="333333"/>
                </a:solidFill>
                <a:effectLst/>
              </a:rPr>
              <a:t>przyrzeczenie publiczne, w którym zamawiający, przez publiczne ogłoszenie, przyrzeka nagrodę za wykonanie i przeniesienie prawa do pracy konkursowej wybranej przez sąd konkursowy,</a:t>
            </a:r>
          </a:p>
          <a:p>
            <a:pPr marL="342900" indent="-342900">
              <a:buFont typeface="+mj-lt"/>
              <a:buAutoNum type="arabicParenR"/>
            </a:pPr>
            <a:r>
              <a:rPr lang="pl-PL" sz="2000" dirty="0">
                <a:solidFill>
                  <a:srgbClr val="333333"/>
                </a:solidFill>
              </a:rPr>
              <a:t>W przypadku zamiaru udzielenia zamówienia na usługi projektowania architektonicznego </a:t>
            </a:r>
            <a:br>
              <a:rPr lang="pl-PL" sz="2000" dirty="0">
                <a:solidFill>
                  <a:srgbClr val="333333"/>
                </a:solidFill>
              </a:rPr>
            </a:br>
            <a:r>
              <a:rPr lang="pl-PL" sz="2000" dirty="0">
                <a:solidFill>
                  <a:srgbClr val="333333"/>
                </a:solidFill>
              </a:rPr>
              <a:t>lub projektowania architektoniczno-budowlanego obligatoryjne przeprowadzenie konkursy, </a:t>
            </a:r>
            <a:br>
              <a:rPr lang="pl-PL" sz="2000" dirty="0">
                <a:solidFill>
                  <a:srgbClr val="333333"/>
                </a:solidFill>
              </a:rPr>
            </a:br>
            <a:r>
              <a:rPr lang="pl-PL" sz="2000" dirty="0">
                <a:solidFill>
                  <a:srgbClr val="333333"/>
                </a:solidFill>
              </a:rPr>
              <a:t>z wyjątkiem:</a:t>
            </a:r>
          </a:p>
          <a:p>
            <a:pPr marL="538163" indent="-179388"/>
            <a:r>
              <a:rPr lang="pl-PL" sz="2000" dirty="0">
                <a:solidFill>
                  <a:srgbClr val="333333"/>
                </a:solidFill>
              </a:rPr>
              <a:t>zamówień o wartościach mniejszych niż progi unijne,</a:t>
            </a:r>
          </a:p>
          <a:p>
            <a:pPr marL="538163" indent="-179388"/>
            <a:r>
              <a:rPr lang="pl-PL" sz="2000" dirty="0">
                <a:solidFill>
                  <a:srgbClr val="333333"/>
                </a:solidFill>
              </a:rPr>
              <a:t>udzielanych w trybie negocjacji z ogłoszeniem, dialogu konkurencyjnego, negocjacji bez ogłoszenia lub zamówienia z wolnej ręki,</a:t>
            </a:r>
          </a:p>
          <a:p>
            <a:pPr marL="538163" indent="-179388"/>
            <a:r>
              <a:rPr lang="pl-PL" sz="2000" dirty="0">
                <a:solidFill>
                  <a:srgbClr val="333333"/>
                </a:solidFill>
              </a:rPr>
              <a:t>których przedmiotem jest obiekt liniowy w rozumieniu ustawy – Prawo budowlane</a:t>
            </a:r>
          </a:p>
          <a:p>
            <a:pPr marL="538163" indent="0">
              <a:buNone/>
            </a:pPr>
            <a:r>
              <a:rPr lang="pl-PL" sz="2000" dirty="0">
                <a:solidFill>
                  <a:srgbClr val="333333"/>
                </a:solidFill>
              </a:rPr>
              <a:t>(m.in. drogi samochodowe i kolejowe, sieci przesyłowe mediów, trakcje, wały przeciwpowodziowe).</a:t>
            </a:r>
          </a:p>
          <a:p>
            <a:pPr marL="0" indent="0">
              <a:buNone/>
            </a:pPr>
            <a:endParaRPr lang="pl-PL" sz="1800" dirty="0">
              <a:solidFill>
                <a:srgbClr val="333333"/>
              </a:solidFill>
              <a:latin typeface="Open Sans" panose="020B060603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DE330C-9BFD-DDF4-2EAD-54E466734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" y="-19722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Obraz 12">
            <a:extLst>
              <a:ext uri="{FF2B5EF4-FFF2-40B4-BE49-F238E27FC236}">
                <a16:creationId xmlns:a16="http://schemas.microsoft.com/office/drawing/2014/main" id="{FB7D23FE-28E0-1670-47FC-C37733A84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259976"/>
            <a:ext cx="12477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8212E-8522-9B61-63FD-EDBC405D7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" y="502477"/>
            <a:ext cx="11742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n-US" sz="1200" b="0" i="0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						</a:t>
            </a:r>
            <a:r>
              <a:rPr kumimoji="0" lang="pl-PL" altLang="en-US" sz="1000" b="0" i="1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rebuchet MS" panose="020B0603020202020204" pitchFamily="34" charset="0"/>
              </a:rPr>
              <a:t>law firm.</a:t>
            </a:r>
            <a:endParaRPr kumimoji="0" lang="pl-P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11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1C69AD-7665-D192-53A4-718246BDAF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C257C0-87B9-79C4-0B8A-08F104096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1977"/>
            <a:ext cx="10515600" cy="1325563"/>
          </a:xfrm>
        </p:spPr>
        <p:txBody>
          <a:bodyPr/>
          <a:lstStyle/>
          <a:p>
            <a:pPr algn="ctr"/>
            <a:r>
              <a:rPr lang="pl-PL" dirty="0"/>
              <a:t>Nagroda w konkursie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2CF4CA-DF08-7A9C-8B96-59C289173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0041"/>
            <a:ext cx="10515600" cy="435133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pl-PL" sz="2000" b="0" i="0" dirty="0">
                <a:solidFill>
                  <a:srgbClr val="333333"/>
                </a:solidFill>
                <a:effectLst/>
              </a:rPr>
              <a:t>nagroda pieniężna</a:t>
            </a:r>
            <a:r>
              <a:rPr lang="pl-PL" sz="2000" dirty="0">
                <a:solidFill>
                  <a:srgbClr val="333333"/>
                </a:solidFill>
              </a:rPr>
              <a:t> lub rzeczowa przyznawana autorowi lub autorom wybranych prac konkursowych, albo</a:t>
            </a:r>
          </a:p>
          <a:p>
            <a:pPr marL="342900" indent="-342900">
              <a:buFont typeface="+mj-lt"/>
              <a:buAutoNum type="arabicParenR"/>
            </a:pPr>
            <a:endParaRPr lang="pl-PL" sz="2000" dirty="0">
              <a:solidFill>
                <a:srgbClr val="333333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pl-PL" sz="2000" dirty="0">
                <a:solidFill>
                  <a:srgbClr val="333333"/>
                </a:solidFill>
              </a:rPr>
              <a:t>zaproszenie autora lub autorów wybranych prac konkursowych do negocjacji odpowiednio </a:t>
            </a:r>
            <a:br>
              <a:rPr lang="pl-PL" sz="2000" dirty="0">
                <a:solidFill>
                  <a:srgbClr val="333333"/>
                </a:solidFill>
              </a:rPr>
            </a:br>
            <a:r>
              <a:rPr lang="pl-PL" sz="2000" dirty="0">
                <a:solidFill>
                  <a:srgbClr val="333333"/>
                </a:solidFill>
              </a:rPr>
              <a:t>w trybie zamówienia z wolnej ręki lub negocjacji bez ogłoszenia, w celu wykonania usługi na podstawie wybranej pracy konkursowej, albo takie zaproszenie wraz z nagrodą pieniężną lub rzeczową.</a:t>
            </a:r>
          </a:p>
        </p:txBody>
      </p:sp>
      <p:pic>
        <p:nvPicPr>
          <p:cNvPr id="6" name="Obraz 12">
            <a:extLst>
              <a:ext uri="{FF2B5EF4-FFF2-40B4-BE49-F238E27FC236}">
                <a16:creationId xmlns:a16="http://schemas.microsoft.com/office/drawing/2014/main" id="{382F9327-AF1D-7F97-C73A-F5D533AFD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259976"/>
            <a:ext cx="12477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D549BB5-CA8A-569A-6022-60AB11A44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" y="502477"/>
            <a:ext cx="11742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n-US" sz="1200" b="0" i="0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						</a:t>
            </a:r>
            <a:r>
              <a:rPr kumimoji="0" lang="pl-PL" altLang="en-US" sz="1000" b="0" i="1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rebuchet MS" panose="020B0603020202020204" pitchFamily="34" charset="0"/>
              </a:rPr>
              <a:t>law firm.</a:t>
            </a:r>
            <a:endParaRPr kumimoji="0" lang="pl-P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74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AEFAD-EDE7-D5F0-5A29-1954011449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21DCEC-A626-4E5D-DD08-A6389E239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1439"/>
            <a:ext cx="10515600" cy="1325563"/>
          </a:xfrm>
        </p:spPr>
        <p:txBody>
          <a:bodyPr/>
          <a:lstStyle/>
          <a:p>
            <a:pPr algn="ctr"/>
            <a:r>
              <a:rPr lang="pl-PL" dirty="0"/>
              <a:t>Procedura i etapowość </a:t>
            </a:r>
            <a:br>
              <a:rPr lang="pl-PL" dirty="0"/>
            </a:br>
            <a:r>
              <a:rPr lang="pl-PL" dirty="0"/>
              <a:t>przeprowadzenia konkursu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CEAE22-FD67-7645-23B5-EEA4613A8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08966"/>
            <a:ext cx="10515600" cy="435133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pl-PL" sz="2000" b="0" i="0" dirty="0">
                <a:solidFill>
                  <a:srgbClr val="333333"/>
                </a:solidFill>
                <a:effectLst/>
              </a:rPr>
              <a:t>konkurs nieograniczony,</a:t>
            </a:r>
            <a:endParaRPr lang="pl-PL" sz="2000" dirty="0">
              <a:solidFill>
                <a:srgbClr val="333333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pl-PL" sz="2000" dirty="0">
                <a:solidFill>
                  <a:srgbClr val="333333"/>
                </a:solidFill>
              </a:rPr>
              <a:t>konkurs ograniczony.</a:t>
            </a:r>
          </a:p>
          <a:p>
            <a:pPr marL="0" indent="0">
              <a:buNone/>
            </a:pPr>
            <a:endParaRPr lang="pl-PL" sz="2000" dirty="0">
              <a:solidFill>
                <a:srgbClr val="333333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pl-PL" sz="2000" dirty="0">
                <a:solidFill>
                  <a:srgbClr val="333333"/>
                </a:solidFill>
              </a:rPr>
              <a:t>konkurs jednoetapowy,</a:t>
            </a:r>
          </a:p>
          <a:p>
            <a:pPr marL="342900" indent="-342900">
              <a:buFont typeface="+mj-lt"/>
              <a:buAutoNum type="arabicParenR"/>
            </a:pPr>
            <a:r>
              <a:rPr lang="pl-PL" sz="2000" dirty="0">
                <a:solidFill>
                  <a:srgbClr val="333333"/>
                </a:solidFill>
              </a:rPr>
              <a:t>konkurs dwuetapowy.</a:t>
            </a:r>
          </a:p>
          <a:p>
            <a:pPr marL="538163" indent="-179388">
              <a:tabLst>
                <a:tab pos="627063" algn="l"/>
              </a:tabLst>
            </a:pPr>
            <a:r>
              <a:rPr lang="pl-PL" sz="2000" dirty="0">
                <a:solidFill>
                  <a:srgbClr val="333333"/>
                </a:solidFill>
              </a:rPr>
              <a:t>pierwszy etap – wyłonienie opracowań studialnych odpowiadających wymaganiom regulaminu konkursu,</a:t>
            </a:r>
          </a:p>
          <a:p>
            <a:pPr marL="538163" indent="-179388">
              <a:tabLst>
                <a:tab pos="627063" algn="l"/>
              </a:tabLst>
            </a:pPr>
            <a:r>
              <a:rPr lang="pl-PL" sz="2000" dirty="0">
                <a:solidFill>
                  <a:srgbClr val="333333"/>
                </a:solidFill>
              </a:rPr>
              <a:t>drugi etap – ocena prac konkursowych wykonanych na podstawie opracowań studialnych wyłonionych w pierwszym etapie.</a:t>
            </a:r>
          </a:p>
        </p:txBody>
      </p:sp>
      <p:pic>
        <p:nvPicPr>
          <p:cNvPr id="4" name="Obraz 12">
            <a:extLst>
              <a:ext uri="{FF2B5EF4-FFF2-40B4-BE49-F238E27FC236}">
                <a16:creationId xmlns:a16="http://schemas.microsoft.com/office/drawing/2014/main" id="{EAF3C11A-F054-0969-F0FD-1CDC24B27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259976"/>
            <a:ext cx="12477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43038755-302D-35CA-4043-ABA5DC395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" y="502477"/>
            <a:ext cx="11742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n-US" sz="1200" b="0" i="0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						</a:t>
            </a:r>
            <a:r>
              <a:rPr kumimoji="0" lang="pl-PL" altLang="en-US" sz="1000" b="0" i="1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rebuchet MS" panose="020B0603020202020204" pitchFamily="34" charset="0"/>
              </a:rPr>
              <a:t>law firm.</a:t>
            </a:r>
            <a:endParaRPr kumimoji="0" lang="pl-P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049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DC167E-716F-3058-EC61-8173FA930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0389"/>
            <a:ext cx="10515600" cy="1325563"/>
          </a:xfrm>
        </p:spPr>
        <p:txBody>
          <a:bodyPr/>
          <a:lstStyle/>
          <a:p>
            <a:pPr algn="ctr"/>
            <a:r>
              <a:rPr lang="pl-PL" dirty="0"/>
              <a:t>Regulamin konkursu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4F7BE9-3644-F596-650C-99066A964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8819"/>
            <a:ext cx="10515600" cy="466670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pl-PL" sz="2000" dirty="0"/>
              <a:t>niezbędne elementy treści regulaminu konkursu – art. 333 ust. 2 ustawy – Prawo zamówień publicznych,</a:t>
            </a:r>
          </a:p>
          <a:p>
            <a:pPr marL="514350" indent="-514350">
              <a:buFont typeface="+mj-lt"/>
              <a:buAutoNum type="arabicParenR"/>
            </a:pPr>
            <a:r>
              <a:rPr lang="pl-PL" sz="2000" dirty="0"/>
              <a:t>szczególnie istotne:</a:t>
            </a:r>
          </a:p>
          <a:p>
            <a:pPr marL="717550" indent="-179388"/>
            <a:r>
              <a:rPr lang="pl-PL" sz="1600" dirty="0"/>
              <a:t>maksymalny planowany łączny koszt wykonania prac realizowanych na podstawie pracy konkursowej (robót budowlanych na podstawie wyłonionego w konkursie projektu architektonicznego),</a:t>
            </a:r>
          </a:p>
          <a:p>
            <a:pPr marL="717550" indent="-179388"/>
            <a:r>
              <a:rPr lang="pl-PL" sz="1600" dirty="0"/>
              <a:t>zakres rzeczowy i formę opracowania oraz sposób prezentacji pracy konkursowej,</a:t>
            </a:r>
          </a:p>
          <a:p>
            <a:pPr marL="717550" indent="-179388"/>
            <a:r>
              <a:rPr lang="pl-PL" sz="1600" dirty="0"/>
              <a:t>kryteria oceny prac konkursowych wraz z podaniem znaczenia tych kryteriów,</a:t>
            </a:r>
          </a:p>
          <a:p>
            <a:pPr marL="717550" indent="-179388"/>
            <a:r>
              <a:rPr lang="pl-PL" sz="1600" dirty="0"/>
              <a:t>kryteria oceny opracowań studialnych wraz z podaniem znaczenia tych kryteriów (w przypadku konkursu dwuetapowego),</a:t>
            </a:r>
          </a:p>
          <a:p>
            <a:pPr marL="717550" indent="-179388"/>
            <a:r>
              <a:rPr lang="pl-PL" sz="1600" dirty="0"/>
              <a:t>rodzaj i wysokość nagród,</a:t>
            </a:r>
          </a:p>
          <a:p>
            <a:pPr marL="717550" indent="-179388"/>
            <a:r>
              <a:rPr lang="pl-PL" sz="1600" dirty="0"/>
              <a:t>wysokość zwrotu kosztów przygotowania prac konkursowych, jeżeli zamawiający przewiduje ich zwrot,</a:t>
            </a:r>
          </a:p>
          <a:p>
            <a:pPr marL="717550" indent="-179388"/>
            <a:r>
              <a:rPr lang="pl-PL" sz="1600" dirty="0"/>
              <a:t>postanowienia przyszłej umowy dotyczące przeniesienia autorskich praw majątkowych do wybranej pracy wraz ze szczegółowym określeniem pól eksploatacji prac konkursowych,</a:t>
            </a:r>
          </a:p>
          <a:p>
            <a:pPr marL="717550" indent="-179388"/>
            <a:r>
              <a:rPr lang="pl-PL" sz="1600" dirty="0"/>
              <a:t>maksymalną kwotę zwrotu kosztów za przygotowanie i złożenie pracy konkursowej, jeśli konkurs zostanie unieważniony z przyczyn leżących po stronie zamawiającego.</a:t>
            </a:r>
            <a:endParaRPr lang="en-US" sz="1600" dirty="0"/>
          </a:p>
        </p:txBody>
      </p:sp>
      <p:pic>
        <p:nvPicPr>
          <p:cNvPr id="4" name="Obraz 12">
            <a:extLst>
              <a:ext uri="{FF2B5EF4-FFF2-40B4-BE49-F238E27FC236}">
                <a16:creationId xmlns:a16="http://schemas.microsoft.com/office/drawing/2014/main" id="{B67766FC-0696-E36E-AEC2-D49298B50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259976"/>
            <a:ext cx="12477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DC70A6CF-2B6F-62C2-FCDB-A1A547388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" y="502477"/>
            <a:ext cx="11742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n-US" sz="1200" b="0" i="0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						</a:t>
            </a:r>
            <a:r>
              <a:rPr kumimoji="0" lang="pl-PL" altLang="en-US" sz="1000" b="0" i="1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rebuchet MS" panose="020B0603020202020204" pitchFamily="34" charset="0"/>
              </a:rPr>
              <a:t>law firm.</a:t>
            </a:r>
            <a:endParaRPr kumimoji="0" lang="pl-P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11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1FDED7-442A-298D-49BB-2412EDF74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569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Wyjaśnienie wątpliwości </a:t>
            </a:r>
            <a:br>
              <a:rPr lang="pl-PL" dirty="0"/>
            </a:br>
            <a:r>
              <a:rPr lang="pl-PL" dirty="0"/>
              <a:t>dotyczących treści regulaminu konkursu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ECA88E-E990-1F91-A5D8-0CB6FE86B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6543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pl-PL" sz="2000" dirty="0"/>
              <a:t>w formie zwołanego przez zamawiającego zebrania podmiotów zainteresowanych złożeniem prac konkursowych,</a:t>
            </a:r>
          </a:p>
          <a:p>
            <a:pPr marL="514350" indent="-514350">
              <a:buFont typeface="+mj-lt"/>
              <a:buAutoNum type="arabicParenR"/>
            </a:pPr>
            <a:r>
              <a:rPr lang="pl-PL" sz="2000" dirty="0"/>
              <a:t>poprzez wniosek uczestnika konkursu o wyjaśnienie treści regulaminu konkursu</a:t>
            </a:r>
            <a:endParaRPr lang="en-US" sz="2000" dirty="0"/>
          </a:p>
        </p:txBody>
      </p:sp>
      <p:pic>
        <p:nvPicPr>
          <p:cNvPr id="6" name="Obraz 12">
            <a:extLst>
              <a:ext uri="{FF2B5EF4-FFF2-40B4-BE49-F238E27FC236}">
                <a16:creationId xmlns:a16="http://schemas.microsoft.com/office/drawing/2014/main" id="{D6256285-2D42-608C-691D-4A0787E44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259976"/>
            <a:ext cx="12477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C3088F9-DBE6-07EF-94BE-018F7B8A8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" y="502477"/>
            <a:ext cx="11742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n-US" sz="1200" b="0" i="0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						</a:t>
            </a:r>
            <a:r>
              <a:rPr kumimoji="0" lang="pl-PL" altLang="en-US" sz="1000" b="0" i="1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rebuchet MS" panose="020B0603020202020204" pitchFamily="34" charset="0"/>
              </a:rPr>
              <a:t>law firm.</a:t>
            </a:r>
            <a:endParaRPr kumimoji="0" lang="pl-P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102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DE46EA-E506-4999-133B-B037E2520C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F71D8F-E7B4-D10E-5EC8-D5C9A0943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34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Sąd konkursowy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AB1071-F602-90CE-E899-64775A23D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6260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pl-PL" sz="2000" dirty="0"/>
              <a:t>należy określić organizację, skład i tryb pracy sądu konkursowego,</a:t>
            </a:r>
          </a:p>
          <a:p>
            <a:pPr marL="514350" indent="-514350">
              <a:buFont typeface="+mj-lt"/>
              <a:buAutoNum type="arabicParenR"/>
            </a:pPr>
            <a:r>
              <a:rPr lang="pl-PL" sz="2000" dirty="0"/>
              <a:t>składający się z co najmniej 3 członków sądu konkursowego,</a:t>
            </a:r>
          </a:p>
          <a:p>
            <a:pPr marL="514350" indent="-514350">
              <a:buFont typeface="+mj-lt"/>
              <a:buAutoNum type="arabicParenR"/>
            </a:pPr>
            <a:r>
              <a:rPr lang="pl-PL" sz="2000" dirty="0"/>
              <a:t>co najmniej 1/3 składu, w tym przewodniczący sądu konkursowego, winna posiadać uprawnienia do opracowania pracy konkursowej,</a:t>
            </a:r>
          </a:p>
          <a:p>
            <a:pPr marL="514350" indent="-514350">
              <a:buFont typeface="+mj-lt"/>
              <a:buAutoNum type="arabicParenR"/>
            </a:pPr>
            <a:r>
              <a:rPr lang="pl-PL" sz="2000" dirty="0"/>
              <a:t>możliwa zmiana w składzie sądu konkursowego po terminie: </a:t>
            </a:r>
          </a:p>
          <a:p>
            <a:pPr marL="806450" indent="-268288"/>
            <a:r>
              <a:rPr lang="pl-PL" sz="2000" dirty="0"/>
              <a:t>składania prac konkursowych (konkurs nieograniczony),</a:t>
            </a:r>
          </a:p>
          <a:p>
            <a:pPr marL="806450" indent="-268288"/>
            <a:r>
              <a:rPr lang="pl-PL" sz="2000" dirty="0"/>
              <a:t>wniosków o dopuszczenie do udziału w konkursie (konkurs ograniczony).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pl-PL" sz="2000" dirty="0"/>
              <a:t>uzasadnia rozstrzygnięcie konkursu lub wnioskuje o unieważnienie konkursu.</a:t>
            </a:r>
          </a:p>
          <a:p>
            <a:pPr marL="538162" indent="0">
              <a:buNone/>
            </a:pPr>
            <a:endParaRPr lang="en-US" sz="2000" dirty="0"/>
          </a:p>
        </p:txBody>
      </p:sp>
      <p:pic>
        <p:nvPicPr>
          <p:cNvPr id="4" name="Obraz 12">
            <a:extLst>
              <a:ext uri="{FF2B5EF4-FFF2-40B4-BE49-F238E27FC236}">
                <a16:creationId xmlns:a16="http://schemas.microsoft.com/office/drawing/2014/main" id="{567E290A-6D81-65A4-4895-BD348F8E5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259976"/>
            <a:ext cx="12477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C8ECEE36-5CFA-EB11-AE7A-D548D55F0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" y="502477"/>
            <a:ext cx="11742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n-US" sz="1200" b="0" i="0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						</a:t>
            </a:r>
            <a:r>
              <a:rPr kumimoji="0" lang="pl-PL" altLang="en-US" sz="1000" b="0" i="1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rebuchet MS" panose="020B0603020202020204" pitchFamily="34" charset="0"/>
              </a:rPr>
              <a:t>law firm.</a:t>
            </a:r>
            <a:endParaRPr kumimoji="0" lang="pl-P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23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7A2E28-65E9-7CDD-22D9-E91396CC9A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01D04F-2626-BD0E-9379-7D1093A7A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19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Konkurs nieograniczony i ograniczony </a:t>
            </a:r>
            <a:br>
              <a:rPr lang="pl-PL" dirty="0"/>
            </a:br>
            <a:r>
              <a:rPr lang="pl-PL" dirty="0"/>
              <a:t>– najważniejsze zagadnienia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B3AA5E-45A6-E4EA-074A-457EEFA96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4815"/>
            <a:ext cx="10515600" cy="395305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pl-PL" sz="1800" dirty="0"/>
              <a:t>uczestnik konkursu może złożyć jedną pracę konkursową,</a:t>
            </a:r>
          </a:p>
          <a:p>
            <a:pPr marL="514350" indent="-514350">
              <a:buFont typeface="+mj-lt"/>
              <a:buAutoNum type="arabicParenR"/>
            </a:pPr>
            <a:r>
              <a:rPr lang="pl-PL" sz="1800" dirty="0"/>
              <a:t>prace konkursowe winny zawierać informacje o planowanych łącznych kosztach wykonania prac realizowanych na podstawie pracy konkursowej, chyba że ze względu na specyfikę przedmiotu konkursu nie jest możliwe określenie kosztów,</a:t>
            </a:r>
          </a:p>
          <a:p>
            <a:pPr marL="514350" indent="-514350">
              <a:buFont typeface="+mj-lt"/>
              <a:buAutoNum type="arabicParenR"/>
            </a:pPr>
            <a:r>
              <a:rPr lang="pl-PL" sz="1800" dirty="0"/>
              <a:t>składanie i rozpoznanie wniosków o dopuszczenie do udziału w konkursie (w przypadku konkursu ograniczonego),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pl-PL" sz="1800" dirty="0"/>
              <a:t>sąd konkursowy zapoznaje się z pracami konkursowymi po upływie terminu ich składania,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pl-PL" sz="1800" dirty="0"/>
              <a:t>anonimowość prac konkursowych,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pl-PL" sz="1800" dirty="0"/>
              <a:t>sposób udostępnienia nagrodzonych prac konkursowych i opracowań studialnych zamawiający określa z uwzględnieniem przepisów dotyczących ochrony praw autorskich,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pl-PL" sz="1800" dirty="0"/>
              <a:t>możliwość wezwania uczestnika konkursu do złożenia wyjaśnień pomocnych w ocenie pracy konkursowej,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pl-PL" sz="1800" dirty="0"/>
              <a:t>organizacja wyjaśniania prac konkursowych w sposób uniemożliwiający identyfikacji uczestnika konkursu.</a:t>
            </a:r>
            <a:endParaRPr lang="en-US" sz="1800" dirty="0"/>
          </a:p>
        </p:txBody>
      </p:sp>
      <p:pic>
        <p:nvPicPr>
          <p:cNvPr id="4" name="Obraz 12">
            <a:extLst>
              <a:ext uri="{FF2B5EF4-FFF2-40B4-BE49-F238E27FC236}">
                <a16:creationId xmlns:a16="http://schemas.microsoft.com/office/drawing/2014/main" id="{007BEAC8-B009-EB38-E04B-F036B2A6A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259976"/>
            <a:ext cx="12477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43925196-DA78-9572-3166-BF0E9D4D3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" y="502477"/>
            <a:ext cx="11742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n-US" sz="1200" b="0" i="0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						</a:t>
            </a:r>
            <a:r>
              <a:rPr kumimoji="0" lang="pl-PL" altLang="en-US" sz="1000" b="0" i="1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rebuchet MS" panose="020B0603020202020204" pitchFamily="34" charset="0"/>
              </a:rPr>
              <a:t>law firm.</a:t>
            </a:r>
            <a:endParaRPr kumimoji="0" lang="pl-P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54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3375D-3174-82F7-5AB1-DE2BD6C17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431D53-1235-FCC9-BE18-7FE2F81D1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34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Protokół prac sądu konkursowego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AD29FF-F226-0DA4-F50B-4610BF89D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1982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pl-PL" sz="2000" dirty="0"/>
              <a:t>protokół winien zawierać:</a:t>
            </a:r>
          </a:p>
          <a:p>
            <a:pPr marL="806450" indent="-268288"/>
            <a:r>
              <a:rPr lang="pl-PL" sz="2000" dirty="0"/>
              <a:t>listę prac konkursowych,</a:t>
            </a:r>
          </a:p>
          <a:p>
            <a:pPr marL="806450" indent="-268288"/>
            <a:r>
              <a:rPr lang="pl-PL" sz="2000" dirty="0"/>
              <a:t>ranking prac konkursowych,</a:t>
            </a:r>
          </a:p>
          <a:p>
            <a:pPr marL="806450" indent="-268288"/>
            <a:r>
              <a:rPr lang="pl-PL" sz="2000" dirty="0"/>
              <a:t>uwagi członków sądu konkursowego,</a:t>
            </a:r>
          </a:p>
          <a:p>
            <a:pPr marL="806450" indent="-268288"/>
            <a:r>
              <a:rPr lang="pl-PL" sz="2000" dirty="0"/>
              <a:t>wnioski i zalecenia sądu konkursowego,</a:t>
            </a:r>
          </a:p>
          <a:p>
            <a:pPr marL="806450" indent="-268288"/>
            <a:r>
              <a:rPr lang="pl-PL" sz="2000" dirty="0"/>
              <a:t>aspekty pracy konkursowej, które wymagają wyjaśnienia.</a:t>
            </a:r>
          </a:p>
          <a:p>
            <a:pPr marL="0" indent="0">
              <a:buNone/>
            </a:pPr>
            <a:r>
              <a:rPr lang="pl-PL" sz="2000" dirty="0"/>
              <a:t>2) wyjaśnienia uczestników konkursu stanowią załącznik do tego protokołu.</a:t>
            </a:r>
          </a:p>
        </p:txBody>
      </p:sp>
      <p:pic>
        <p:nvPicPr>
          <p:cNvPr id="4" name="Obraz 12">
            <a:extLst>
              <a:ext uri="{FF2B5EF4-FFF2-40B4-BE49-F238E27FC236}">
                <a16:creationId xmlns:a16="http://schemas.microsoft.com/office/drawing/2014/main" id="{A0AC13B2-2651-EF18-19B0-7F56E2C76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259976"/>
            <a:ext cx="12477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F2F7B845-C5E2-7F0C-9657-1CFBFBCC6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" y="502477"/>
            <a:ext cx="11742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n-US" sz="1200" b="0" i="0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						</a:t>
            </a:r>
            <a:r>
              <a:rPr kumimoji="0" lang="pl-PL" altLang="en-US" sz="1000" b="0" i="1" u="none" strike="noStrike" cap="none" normalizeH="0" baseline="0" dirty="0">
                <a:ln>
                  <a:noFill/>
                </a:ln>
                <a:solidFill>
                  <a:srgbClr val="222E4A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rebuchet MS" panose="020B0603020202020204" pitchFamily="34" charset="0"/>
              </a:rPr>
              <a:t>law firm.</a:t>
            </a:r>
            <a:endParaRPr kumimoji="0" lang="pl-P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878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1090</Words>
  <Application>Microsoft Office PowerPoint</Application>
  <PresentationFormat>Panoramiczny</PresentationFormat>
  <Paragraphs>91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Open Sans</vt:lpstr>
      <vt:lpstr>Times New Roman</vt:lpstr>
      <vt:lpstr>Trebuchet MS</vt:lpstr>
      <vt:lpstr>Motyw pakietu Office</vt:lpstr>
      <vt:lpstr> Prawny aspekt konkursów architektoniczno-urbanistycznych</vt:lpstr>
      <vt:lpstr>Istota konkursu w rozumieniu ustawy PZP</vt:lpstr>
      <vt:lpstr>Nagroda w konkursie</vt:lpstr>
      <vt:lpstr>Procedura i etapowość  przeprowadzenia konkursu</vt:lpstr>
      <vt:lpstr>Regulamin konkursu</vt:lpstr>
      <vt:lpstr>Wyjaśnienie wątpliwości  dotyczących treści regulaminu konkursu</vt:lpstr>
      <vt:lpstr>Sąd konkursowy</vt:lpstr>
      <vt:lpstr>Konkurs nieograniczony i ograniczony  – najważniejsze zagadnienia</vt:lpstr>
      <vt:lpstr>Protokół prac sądu konkursowego</vt:lpstr>
      <vt:lpstr>Rozstrzygnięcie lub unieważnienie konkursu</vt:lpstr>
      <vt:lpstr>Stosowanie  innych przepisów ustawy – Prawo zamówień publicznych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Grzegorz Mościński</dc:creator>
  <cp:lastModifiedBy>Grzegorz Mościński</cp:lastModifiedBy>
  <cp:revision>4</cp:revision>
  <dcterms:created xsi:type="dcterms:W3CDTF">2025-04-12T19:55:33Z</dcterms:created>
  <dcterms:modified xsi:type="dcterms:W3CDTF">2025-04-14T09:42:32Z</dcterms:modified>
</cp:coreProperties>
</file>